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56" r:id="rId2"/>
    <p:sldId id="257" r:id="rId3"/>
    <p:sldId id="814" r:id="rId4"/>
    <p:sldId id="285" r:id="rId5"/>
    <p:sldId id="847" r:id="rId6"/>
    <p:sldId id="821" r:id="rId7"/>
    <p:sldId id="302" r:id="rId8"/>
    <p:sldId id="822" r:id="rId9"/>
    <p:sldId id="852" r:id="rId10"/>
    <p:sldId id="823" r:id="rId11"/>
    <p:sldId id="851" r:id="rId12"/>
    <p:sldId id="272" r:id="rId13"/>
    <p:sldId id="824" r:id="rId14"/>
    <p:sldId id="844" r:id="rId15"/>
    <p:sldId id="306" r:id="rId16"/>
    <p:sldId id="825" r:id="rId17"/>
    <p:sldId id="854" r:id="rId18"/>
    <p:sldId id="845" r:id="rId19"/>
    <p:sldId id="317" r:id="rId20"/>
    <p:sldId id="826" r:id="rId21"/>
    <p:sldId id="855" r:id="rId22"/>
    <p:sldId id="827" r:id="rId23"/>
    <p:sldId id="318" r:id="rId24"/>
    <p:sldId id="828" r:id="rId25"/>
    <p:sldId id="829" r:id="rId26"/>
    <p:sldId id="335" r:id="rId27"/>
    <p:sldId id="830" r:id="rId28"/>
    <p:sldId id="848" r:id="rId29"/>
    <p:sldId id="334" r:id="rId30"/>
    <p:sldId id="832" r:id="rId31"/>
    <p:sldId id="833" r:id="rId32"/>
    <p:sldId id="819" r:id="rId33"/>
    <p:sldId id="849" r:id="rId34"/>
    <p:sldId id="850" r:id="rId35"/>
    <p:sldId id="315" r:id="rId36"/>
    <p:sldId id="316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9"/>
    <p:restoredTop sz="94548"/>
  </p:normalViewPr>
  <p:slideViewPr>
    <p:cSldViewPr snapToGrid="0">
      <p:cViewPr varScale="1">
        <p:scale>
          <a:sx n="65" d="100"/>
          <a:sy n="65" d="100"/>
        </p:scale>
        <p:origin x="232" y="1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6" d="100"/>
          <a:sy n="106" d="100"/>
        </p:scale>
        <p:origin x="140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2FED653-7B04-10D2-E4A6-2263D70DA5B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ECE207-889F-8632-6D2A-8AD54604EE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E1B244-5E4C-0348-8382-0755ACCC0FC2}" type="datetimeFigureOut">
              <a:rPr lang="en-US" smtClean="0"/>
              <a:t>6/11/24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E84D65-5CF2-3D60-0095-FB9E5CA9A2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07FE45-69D5-47F0-CB58-9C8C855233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93B907-8E21-2E40-BD50-476C4EADAD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4989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95F858-0C5D-344D-90AD-DBEE19136069}" type="datetimeFigureOut">
              <a:rPr lang="en-US" smtClean="0"/>
              <a:t>6/11/24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590377-9AB7-BE4E-B5A4-7BC5E2C22E4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675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902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865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5934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863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2091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168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064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210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999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769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314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381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01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90377-9AB7-BE4E-B5A4-7BC5E2C22E46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214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3">
                <a:lumMod val="75000"/>
              </a:schemeClr>
            </a:gs>
            <a:gs pos="100000">
              <a:schemeClr val="accent5">
                <a:lumMod val="75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/>
              <a:pPr/>
              <a:t>6/11/24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A3D5B31-949E-1755-B8D1-151320FDD1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9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188"/>
            <a:ext cx="12192000" cy="6857999"/>
          </a:xfrm>
          <a:prstGeom prst="rect">
            <a:avLst/>
          </a:prstGeom>
          <a:noFill/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FB6B304-1FAF-5155-043D-06CD45EF35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2215" y="6294760"/>
            <a:ext cx="2379785" cy="585427"/>
          </a:xfrm>
          <a:prstGeom prst="rect">
            <a:avLst/>
          </a:prstGeom>
          <a:noFill/>
        </p:spPr>
      </p:pic>
      <p:pic>
        <p:nvPicPr>
          <p:cNvPr id="8" name="Picture 7" descr="A white letters on a black background&#10;&#10;Description automatically generated">
            <a:extLst>
              <a:ext uri="{FF2B5EF4-FFF2-40B4-BE49-F238E27FC236}">
                <a16:creationId xmlns:a16="http://schemas.microsoft.com/office/drawing/2014/main" id="{0518475B-8E29-CA4F-C124-5B56750133DA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98232" y="6302046"/>
            <a:ext cx="1684445" cy="4834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EB391DF-E118-660B-7CF3-E38CF9581DF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779260"/>
            <a:ext cx="6350" cy="1524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74392-9B9D-277E-E062-FA0A4FAF0B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7137" y="-1398965"/>
            <a:ext cx="7197726" cy="2421464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Intro to Terraform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6D65DE-7808-8B5A-3BFD-BD058D33C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137" y="5905436"/>
            <a:ext cx="7197726" cy="1405467"/>
          </a:xfrm>
        </p:spPr>
        <p:txBody>
          <a:bodyPr>
            <a:normAutofit/>
          </a:bodyPr>
          <a:lstStyle/>
          <a:p>
            <a:pPr algn="ctr"/>
            <a:r>
              <a:rPr lang="en-US" cap="none" dirty="0"/>
              <a:t>Presenting: Alexander Stevenson</a:t>
            </a:r>
          </a:p>
          <a:p>
            <a:pPr algn="ctr"/>
            <a:r>
              <a:rPr lang="en-US" cap="none" dirty="0"/>
              <a:t>Lab: Adrian Iliesiu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5948C3-E6A7-7002-EC9C-545F69DFFC1E}"/>
              </a:ext>
            </a:extLst>
          </p:cNvPr>
          <p:cNvSpPr txBox="1"/>
          <p:nvPr/>
        </p:nvSpPr>
        <p:spPr>
          <a:xfrm>
            <a:off x="688428" y="1022499"/>
            <a:ext cx="1081514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isco Sans" panose="020B0503020201020303" pitchFamily="34" charset="0"/>
              </a:rPr>
              <a:t>WASTC 2024 virtual Faculty Development Weeks (vFDW)</a:t>
            </a:r>
          </a:p>
          <a:p>
            <a:pPr algn="ctr"/>
            <a:r>
              <a:rPr lang="en-US" sz="1400" dirty="0">
                <a:latin typeface="Cisco Sans" panose="020B0503020201020303" pitchFamily="34" charset="0"/>
              </a:rPr>
              <a:t>2B – Set a New Course with DevNet Automation Technologies</a:t>
            </a:r>
          </a:p>
          <a:p>
            <a:pPr algn="ctr"/>
            <a:r>
              <a:rPr lang="en-US" sz="1400" dirty="0">
                <a:latin typeface="Cisco Sans" panose="020B0503020201020303" pitchFamily="34" charset="0"/>
              </a:rPr>
              <a:t>Week 2, June 24 – 28</a:t>
            </a:r>
          </a:p>
          <a:p>
            <a:pPr algn="ctr"/>
            <a:endParaRPr lang="en-US" sz="2800" dirty="0">
              <a:latin typeface="Cisco Sans" panose="020B0503020201020303" pitchFamily="34" charset="0"/>
            </a:endParaRPr>
          </a:p>
        </p:txBody>
      </p:sp>
      <p:pic>
        <p:nvPicPr>
          <p:cNvPr id="7170" name="Picture 2" descr="Image">
            <a:extLst>
              <a:ext uri="{FF2B5EF4-FFF2-40B4-BE49-F238E27FC236}">
                <a16:creationId xmlns:a16="http://schemas.microsoft.com/office/drawing/2014/main" id="{61C5AC9B-394B-F341-724E-EDDF7348A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347" y="1891658"/>
            <a:ext cx="3654537" cy="3654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age">
            <a:extLst>
              <a:ext uri="{FF2B5EF4-FFF2-40B4-BE49-F238E27FC236}">
                <a16:creationId xmlns:a16="http://schemas.microsoft.com/office/drawing/2014/main" id="{A0BF4C69-CF39-71F0-643D-6C6B7427E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2242" y="2180964"/>
            <a:ext cx="3654537" cy="3654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026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144539"/>
            <a:ext cx="10131425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Getting Started with Terraform </a:t>
            </a:r>
            <a:r>
              <a:rPr lang="en-US" sz="2400" cap="none" dirty="0">
                <a:latin typeface="Cisco Sans" panose="020B0503020201020303" pitchFamily="34" charset="0"/>
              </a:rPr>
              <a:t>(continued)</a:t>
            </a:r>
            <a:endParaRPr lang="en-US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447" y="1311728"/>
            <a:ext cx="10383265" cy="4931228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Writing Your First Terraform Script</a:t>
            </a:r>
            <a:r>
              <a:rPr lang="en-US" sz="2800" dirty="0">
                <a:latin typeface="Cisco Sans" panose="020B0503020201020303" pitchFamily="34" charset="0"/>
              </a:rPr>
              <a:t>: Create a basic configuration file to provision a resource, such as an AWS EC2 instance. Learn the structure and syntax of Terraform scripts.</a:t>
            </a:r>
          </a:p>
          <a:p>
            <a:endParaRPr lang="en-US" sz="2800" dirty="0">
              <a:latin typeface="Cisco Sans" panose="020B0503020201020303" pitchFamily="34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Executing Terraform Commands</a:t>
            </a:r>
            <a:r>
              <a:rPr lang="en-US" sz="2800" dirty="0">
                <a:latin typeface="Cisco Sans" panose="020B0503020201020303" pitchFamily="34" charset="0"/>
              </a:rPr>
              <a:t>: Use commands like terraform </a:t>
            </a:r>
            <a:r>
              <a:rPr lang="en-US" sz="2800" dirty="0" err="1">
                <a:latin typeface="Cisco Sans" panose="020B0503020201020303" pitchFamily="34" charset="0"/>
              </a:rPr>
              <a:t>init</a:t>
            </a:r>
            <a:r>
              <a:rPr lang="en-US" sz="2800" dirty="0">
                <a:latin typeface="Cisco Sans" panose="020B0503020201020303" pitchFamily="34" charset="0"/>
              </a:rPr>
              <a:t>, terraform plan, and terraform apply to initialize, plan, and apply your configuration.</a:t>
            </a:r>
            <a:endParaRPr lang="en-US" sz="16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002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14000"/>
              </a:schemeClr>
            </a:gs>
            <a:gs pos="100000">
              <a:schemeClr val="accent5">
                <a:lumMod val="75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144539"/>
            <a:ext cx="10131425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Basic Terraform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447" y="1311728"/>
            <a:ext cx="10383265" cy="493122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+----------------------+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  terraform </a:t>
            </a:r>
            <a:r>
              <a:rPr lang="en-US" sz="1600" b="1" dirty="0" err="1">
                <a:latin typeface="Cisco Sans" panose="020B0503020201020303" pitchFamily="34" charset="0"/>
              </a:rPr>
              <a:t>init</a:t>
            </a:r>
            <a:endParaRPr lang="en-US" sz="1600" b="1" dirty="0">
              <a:latin typeface="Cisco Sans" panose="020B0503020201020303" pitchFamily="34" charset="0"/>
            </a:endParaRP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|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  terraform plan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 |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+----------------------+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  terraform apply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 |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+----------------------+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  terraform destroy</a:t>
            </a:r>
          </a:p>
          <a:p>
            <a:pPr marL="0" indent="0" algn="ctr">
              <a:buNone/>
            </a:pPr>
            <a:r>
              <a:rPr lang="en-US" sz="1600" b="1" dirty="0">
                <a:latin typeface="Cisco Sans" panose="020B0503020201020303" pitchFamily="34" charset="0"/>
              </a:rPr>
              <a:t> +----------------------+</a:t>
            </a:r>
            <a:endParaRPr lang="en-US" sz="1050" b="1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443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543" y="4222981"/>
            <a:ext cx="10131427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Terraform Basics</a:t>
            </a:r>
          </a:p>
        </p:txBody>
      </p:sp>
      <p:pic>
        <p:nvPicPr>
          <p:cNvPr id="10242" name="Picture 2" descr="Image">
            <a:extLst>
              <a:ext uri="{FF2B5EF4-FFF2-40B4-BE49-F238E27FC236}">
                <a16:creationId xmlns:a16="http://schemas.microsoft.com/office/drawing/2014/main" id="{131639A5-5969-38B5-0044-8F6969B77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3256" y="273961"/>
            <a:ext cx="5417820" cy="541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2F51B3A-13D7-34BF-5753-5E5AD39E19C0}"/>
              </a:ext>
            </a:extLst>
          </p:cNvPr>
          <p:cNvSpPr txBox="1">
            <a:spLocks/>
          </p:cNvSpPr>
          <p:nvPr/>
        </p:nvSpPr>
        <p:spPr>
          <a:xfrm>
            <a:off x="140924" y="428088"/>
            <a:ext cx="10131427" cy="14688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1800" cap="none" dirty="0">
                <a:latin typeface="Cisco Sans" panose="020B0503020201020303" pitchFamily="34" charset="0"/>
              </a:rPr>
              <a:t>Adrian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EC8A5CF-87EC-9C54-23A6-DC35E0EC09AD}"/>
              </a:ext>
            </a:extLst>
          </p:cNvPr>
          <p:cNvCxnSpPr>
            <a:cxnSpLocks/>
          </p:cNvCxnSpPr>
          <p:nvPr/>
        </p:nvCxnSpPr>
        <p:spPr>
          <a:xfrm>
            <a:off x="5611660" y="1896888"/>
            <a:ext cx="1603332" cy="162292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FE6C59D7-F624-E566-7866-327ACB703E19}"/>
              </a:ext>
            </a:extLst>
          </p:cNvPr>
          <p:cNvSpPr txBox="1">
            <a:spLocks/>
          </p:cNvSpPr>
          <p:nvPr/>
        </p:nvSpPr>
        <p:spPr>
          <a:xfrm>
            <a:off x="4486405" y="4791158"/>
            <a:ext cx="10131427" cy="14688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1800" cap="none" dirty="0">
                <a:latin typeface="Cisco Sans" panose="020B0503020201020303" pitchFamily="34" charset="0"/>
              </a:rPr>
              <a:t>Aaron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836D0C9-29CF-D566-92FB-5490B512AD92}"/>
              </a:ext>
            </a:extLst>
          </p:cNvPr>
          <p:cNvCxnSpPr>
            <a:cxnSpLocks/>
          </p:cNvCxnSpPr>
          <p:nvPr/>
        </p:nvCxnSpPr>
        <p:spPr>
          <a:xfrm flipV="1">
            <a:off x="9982904" y="3807912"/>
            <a:ext cx="1227891" cy="223172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0633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Terraform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552" y="807482"/>
            <a:ext cx="11498893" cy="547551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Providers and Resources</a:t>
            </a:r>
            <a:r>
              <a:rPr lang="en-US" sz="2800" dirty="0">
                <a:latin typeface="Cisco Sans" panose="020B0503020201020303" pitchFamily="34" charset="0"/>
              </a:rPr>
              <a:t>: Providers are plugins that enable interaction with cloud providers, and resources are the components managed by Terraform, such as VMs, storage, and networks.</a:t>
            </a:r>
          </a:p>
          <a:p>
            <a:endParaRPr lang="en-US" sz="2800" dirty="0">
              <a:latin typeface="Cisco Sans" panose="020B0503020201020303" pitchFamily="34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Variables and Outputs</a:t>
            </a:r>
            <a:r>
              <a:rPr lang="en-US" sz="2800" dirty="0">
                <a:latin typeface="Cisco Sans" panose="020B0503020201020303" pitchFamily="34" charset="0"/>
              </a:rPr>
              <a:t>: Variables allow for dynamic configuration and reuse of code. Outputs export data from your configurations for use elsewhere.</a:t>
            </a:r>
            <a:endParaRPr lang="en-US" sz="24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767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37" y="-209853"/>
            <a:ext cx="11341326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Terraform Basics </a:t>
            </a:r>
            <a:r>
              <a:rPr lang="en-US" sz="2400" cap="none" dirty="0">
                <a:latin typeface="Cisco Sans" panose="020B0503020201020303" pitchFamily="34" charset="0"/>
              </a:rPr>
              <a:t>(continued)</a:t>
            </a:r>
            <a:endParaRPr lang="en-US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550" y="859375"/>
            <a:ext cx="10131425" cy="551905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State Management</a:t>
            </a:r>
            <a:r>
              <a:rPr lang="en-US" sz="3200" dirty="0">
                <a:latin typeface="Cisco Sans" panose="020B0503020201020303" pitchFamily="34" charset="0"/>
              </a:rPr>
              <a:t>: Terraform keeps track of resources using state files, which map your configuration to the real-world infrastructure.</a:t>
            </a:r>
          </a:p>
          <a:p>
            <a:endParaRPr lang="en-US" sz="32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Terraform Files and Directory Structure</a:t>
            </a:r>
            <a:r>
              <a:rPr lang="en-US" sz="3200" dirty="0">
                <a:latin typeface="Cisco Sans" panose="020B0503020201020303" pitchFamily="34" charset="0"/>
              </a:rPr>
              <a:t>: Organize your Terraform files (.</a:t>
            </a:r>
            <a:r>
              <a:rPr lang="en-US" sz="3200" dirty="0" err="1">
                <a:latin typeface="Cisco Sans" panose="020B0503020201020303" pitchFamily="34" charset="0"/>
              </a:rPr>
              <a:t>tf</a:t>
            </a:r>
            <a:r>
              <a:rPr lang="en-US" sz="3200" dirty="0">
                <a:latin typeface="Cisco Sans" panose="020B0503020201020303" pitchFamily="34" charset="0"/>
              </a:rPr>
              <a:t>) logically to maintain clarity and manageability.</a:t>
            </a:r>
            <a:endParaRPr lang="en-US" sz="28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610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985" y="-201109"/>
            <a:ext cx="10131427" cy="1468800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Managing Infrastructure with Terraform</a:t>
            </a:r>
          </a:p>
        </p:txBody>
      </p:sp>
      <p:pic>
        <p:nvPicPr>
          <p:cNvPr id="11266" name="Picture 2" descr="Image">
            <a:extLst>
              <a:ext uri="{FF2B5EF4-FFF2-40B4-BE49-F238E27FC236}">
                <a16:creationId xmlns:a16="http://schemas.microsoft.com/office/drawing/2014/main" id="{3E7611EB-13CE-FAF9-8860-792C1DA90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780" y="1267691"/>
            <a:ext cx="5044440" cy="5044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469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Managing Infrastructure with Terraform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729" y="1665962"/>
            <a:ext cx="11285949" cy="3991365"/>
          </a:xfrm>
        </p:spPr>
        <p:txBody>
          <a:bodyPr>
            <a:normAutofit lnSpcReduction="10000"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Creating and Modifying Infrastructure</a:t>
            </a:r>
            <a:r>
              <a:rPr lang="en-US" sz="3200" dirty="0">
                <a:latin typeface="Cisco Sans" panose="020B0503020201020303" pitchFamily="34" charset="0"/>
              </a:rPr>
              <a:t>: Define resources in configuration files to create and manage infrastructure. Modify configurations to update existing resources.</a:t>
            </a:r>
          </a:p>
          <a:p>
            <a:endParaRPr lang="en-US" sz="32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Terraform Commands</a:t>
            </a:r>
            <a:r>
              <a:rPr lang="en-US" sz="3200" dirty="0">
                <a:latin typeface="Cisco Sans" panose="020B0503020201020303" pitchFamily="34" charset="0"/>
              </a:rPr>
              <a:t>: Learn the key commands: </a:t>
            </a:r>
            <a:r>
              <a:rPr lang="en-US" sz="3200" dirty="0" err="1">
                <a:latin typeface="Cisco Sans" panose="020B0503020201020303" pitchFamily="34" charset="0"/>
              </a:rPr>
              <a:t>init</a:t>
            </a:r>
            <a:r>
              <a:rPr lang="en-US" sz="3200" dirty="0">
                <a:latin typeface="Cisco Sans" panose="020B0503020201020303" pitchFamily="34" charset="0"/>
              </a:rPr>
              <a:t> for initializing a configuration, plan for creating an execution plan, apply for applying changes, and destroy for removing resources.</a:t>
            </a:r>
          </a:p>
        </p:txBody>
      </p:sp>
    </p:spTree>
    <p:extLst>
      <p:ext uri="{BB962C8B-B14F-4D97-AF65-F5344CB8AC3E}">
        <p14:creationId xmlns:p14="http://schemas.microsoft.com/office/powerpoint/2010/main" val="3418757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14000"/>
              </a:schemeClr>
            </a:gs>
            <a:gs pos="100000">
              <a:schemeClr val="accent5">
                <a:lumMod val="75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D6EFA73-0F6F-FA96-ECB0-8F16821C0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998374" y="-214586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US" sz="2400" cap="none" dirty="0">
                <a:latin typeface="Cisco Sans" panose="020B0503020201020303" pitchFamily="34" charset="0"/>
              </a:rPr>
              <a:t>Terraform Infrastructure </a:t>
            </a:r>
            <a:br>
              <a:rPr lang="en-US" sz="2400" cap="none" dirty="0">
                <a:latin typeface="Cisco Sans" panose="020B0503020201020303" pitchFamily="34" charset="0"/>
              </a:rPr>
            </a:br>
            <a:r>
              <a:rPr lang="en-US" sz="2400" cap="none" dirty="0">
                <a:latin typeface="Cisco Sans" panose="020B0503020201020303" pitchFamily="34" charset="0"/>
              </a:rPr>
              <a:t>Lifecycle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94945FC-1307-48D4-E944-BB722549F9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52" y="1241681"/>
            <a:ext cx="10383265" cy="493122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+----------------------+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  Write Configuration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|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  Initialize (</a:t>
            </a:r>
            <a:r>
              <a:rPr lang="en-US" sz="1100" b="1" dirty="0" err="1">
                <a:latin typeface="Cisco Sans" panose="020B0503020201020303" pitchFamily="34" charset="0"/>
              </a:rPr>
              <a:t>init</a:t>
            </a:r>
            <a:r>
              <a:rPr lang="en-US" sz="1100" b="1" dirty="0">
                <a:latin typeface="Cisco Sans" panose="020B0503020201020303" pitchFamily="34" charset="0"/>
              </a:rPr>
              <a:t>)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 |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+----------------------+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  Plan Changes (plan)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 |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+----------------------+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  Apply Changes (apply)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|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+----------------------+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  Monitor and Adjust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|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+----------------------+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  Destroy (destroy)</a:t>
            </a:r>
          </a:p>
          <a:p>
            <a:pPr marL="0" indent="0" algn="ctr">
              <a:buNone/>
            </a:pPr>
            <a:r>
              <a:rPr lang="en-US" sz="11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endParaRPr lang="en-US" sz="1200" b="1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264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200416"/>
            <a:ext cx="10131425" cy="1066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cap="none" dirty="0">
                <a:latin typeface="Cisco Sans" panose="020B0503020201020303" pitchFamily="34" charset="0"/>
              </a:rPr>
              <a:t>Managing Infrastructure with Terraform </a:t>
            </a:r>
            <a:r>
              <a:rPr lang="en-US" sz="3200" cap="none" dirty="0">
                <a:latin typeface="Cisco Sans" panose="020B0503020201020303" pitchFamily="34" charset="0"/>
              </a:rPr>
              <a:t>(continued)</a:t>
            </a:r>
            <a:endParaRPr lang="en-US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197" y="2056627"/>
            <a:ext cx="11158848" cy="450074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Managing State and State Files</a:t>
            </a:r>
            <a:r>
              <a:rPr lang="en-US" sz="3200" dirty="0">
                <a:solidFill>
                  <a:schemeClr val="tx2"/>
                </a:solidFill>
                <a:latin typeface="Cisco Sans" panose="020B0503020201020303" pitchFamily="34" charset="0"/>
              </a:rPr>
              <a:t>: Understand the importance of the state file, how to manage it, and best practices for state file storage and versioning.</a:t>
            </a:r>
          </a:p>
          <a:p>
            <a:endParaRPr lang="en-US" sz="3200" dirty="0">
              <a:solidFill>
                <a:schemeClr val="tx2"/>
              </a:solidFill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Handling Drift</a:t>
            </a:r>
            <a:r>
              <a:rPr lang="en-US" sz="3200" dirty="0">
                <a:solidFill>
                  <a:schemeClr val="tx2"/>
                </a:solidFill>
                <a:latin typeface="Cisco Sans" panose="020B0503020201020303" pitchFamily="34" charset="0"/>
              </a:rPr>
              <a:t>: Use terraform plan to detect and manage drift between your configuration and actual infrastructure.</a:t>
            </a:r>
          </a:p>
          <a:p>
            <a:endParaRPr lang="en-US" sz="2800" dirty="0">
              <a:latin typeface="Cisco Sans" panose="020B0503020201020303" pitchFamily="34" charset="0"/>
            </a:endParaRPr>
          </a:p>
          <a:p>
            <a:endParaRPr lang="en-US" sz="28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8776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30" y="-273397"/>
            <a:ext cx="10131427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Terraform Modules</a:t>
            </a:r>
          </a:p>
        </p:txBody>
      </p:sp>
      <p:pic>
        <p:nvPicPr>
          <p:cNvPr id="12290" name="Picture 2" descr="Image">
            <a:extLst>
              <a:ext uri="{FF2B5EF4-FFF2-40B4-BE49-F238E27FC236}">
                <a16:creationId xmlns:a16="http://schemas.microsoft.com/office/drawing/2014/main" id="{96FDA599-051D-0198-FAC5-59BA661635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3925" y="1653435"/>
            <a:ext cx="4640893" cy="4640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5454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2B42D-97A1-DD68-BB84-922809072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4083"/>
            <a:ext cx="10131425" cy="94593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cap="none" dirty="0">
                <a:latin typeface="Cisco Sans" panose="020B0503020201020303" pitchFamily="34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E5E1F-3887-E842-4B67-E5C7715B8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055" y="1041721"/>
            <a:ext cx="10131425" cy="5192111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isco Sans" panose="020B0503020201020303" pitchFamily="34" charset="0"/>
              </a:rPr>
              <a:t>Introduction to Terraform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Getting Started with Terraform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Terraform Basics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Managing Infrastructure with Terraform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Terraform Modules</a:t>
            </a:r>
            <a:endParaRPr lang="en-US" sz="20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1537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Terraform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600" y="1066800"/>
            <a:ext cx="11248798" cy="521524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Introduction to Modules</a:t>
            </a:r>
            <a:r>
              <a:rPr lang="en-US" sz="3200" dirty="0">
                <a:latin typeface="Cisco Sans" panose="020B0503020201020303" pitchFamily="34" charset="0"/>
              </a:rPr>
              <a:t>: Modules are self-contained packages of Terraform configurations that are managed as a group. They promote reuse and organization.</a:t>
            </a:r>
          </a:p>
          <a:p>
            <a:endParaRPr lang="en-US" sz="32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Creating and Using Modules</a:t>
            </a:r>
            <a:r>
              <a:rPr lang="en-US" sz="3200" dirty="0">
                <a:latin typeface="Cisco Sans" panose="020B0503020201020303" pitchFamily="34" charset="0"/>
              </a:rPr>
              <a:t>: Learn how to create modules and include them in your configurations to simplify management and improve maintainability.</a:t>
            </a:r>
          </a:p>
        </p:txBody>
      </p:sp>
    </p:spTree>
    <p:extLst>
      <p:ext uri="{BB962C8B-B14F-4D97-AF65-F5344CB8AC3E}">
        <p14:creationId xmlns:p14="http://schemas.microsoft.com/office/powerpoint/2010/main" val="27742970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3">
                <a:lumMod val="19000"/>
              </a:schemeClr>
            </a:gs>
            <a:gs pos="100000">
              <a:schemeClr val="accent5">
                <a:lumMod val="75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D6EFA73-0F6F-FA96-ECB0-8F16821C0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998374" y="-214586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US" sz="2400" cap="none" dirty="0">
                <a:latin typeface="Cisco Sans" panose="020B0503020201020303" pitchFamily="34" charset="0"/>
              </a:rPr>
              <a:t>Module Reuse </a:t>
            </a:r>
            <a:br>
              <a:rPr lang="en-US" sz="2400" cap="none" dirty="0">
                <a:latin typeface="Cisco Sans" panose="020B0503020201020303" pitchFamily="34" charset="0"/>
              </a:rPr>
            </a:br>
            <a:r>
              <a:rPr lang="en-US" sz="2400" cap="none" dirty="0">
                <a:latin typeface="Cisco Sans" panose="020B0503020201020303" pitchFamily="34" charset="0"/>
              </a:rPr>
              <a:t>Across Projects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94945FC-1307-48D4-E944-BB722549F9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52" y="1241681"/>
            <a:ext cx="10383265" cy="493122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b="1" dirty="0">
                <a:latin typeface="Cisco Sans" panose="020B0503020201020303" pitchFamily="34" charset="0"/>
              </a:rPr>
              <a:t> +----------------------+</a:t>
            </a:r>
          </a:p>
          <a:p>
            <a:pPr marL="0" indent="0" algn="ctr">
              <a:buNone/>
            </a:pPr>
            <a:r>
              <a:rPr lang="en-US" sz="2400" b="1" dirty="0">
                <a:latin typeface="Cisco Sans" panose="020B0503020201020303" pitchFamily="34" charset="0"/>
              </a:rPr>
              <a:t>   Module Repository</a:t>
            </a:r>
          </a:p>
          <a:p>
            <a:pPr marL="0" indent="0" algn="ctr">
              <a:buNone/>
            </a:pPr>
            <a:r>
              <a:rPr lang="en-US" sz="2400" b="1" dirty="0">
                <a:latin typeface="Cisco Sans" panose="020B0503020201020303" pitchFamily="34" charset="0"/>
              </a:rPr>
              <a:t>   +----------------------+</a:t>
            </a:r>
          </a:p>
          <a:p>
            <a:pPr marL="0" indent="0" algn="ctr">
              <a:buNone/>
            </a:pPr>
            <a:r>
              <a:rPr lang="en-US" sz="2400" b="1" dirty="0">
                <a:latin typeface="Cisco Sans" panose="020B0503020201020303" pitchFamily="34" charset="0"/>
              </a:rPr>
              <a:t> |</a:t>
            </a:r>
          </a:p>
          <a:p>
            <a:pPr marL="0" indent="0" algn="ctr">
              <a:buNone/>
            </a:pPr>
            <a:r>
              <a:rPr lang="en-US" sz="2400" b="1" dirty="0">
                <a:latin typeface="Cisco Sans" panose="020B0503020201020303" pitchFamily="34" charset="0"/>
              </a:rPr>
              <a:t>   +-----------+-----------+</a:t>
            </a:r>
          </a:p>
          <a:p>
            <a:pPr marL="0" indent="0" algn="ctr">
              <a:buNone/>
            </a:pPr>
            <a:r>
              <a:rPr lang="en-US" sz="2400" b="1" dirty="0">
                <a:latin typeface="Cisco Sans" panose="020B0503020201020303" pitchFamily="34" charset="0"/>
              </a:rPr>
              <a:t>   |                       |</a:t>
            </a:r>
          </a:p>
          <a:p>
            <a:pPr marL="0" indent="0" algn="ctr">
              <a:buNone/>
            </a:pPr>
            <a:r>
              <a:rPr lang="en-US" sz="2400" b="1" dirty="0">
                <a:latin typeface="Cisco Sans" panose="020B0503020201020303" pitchFamily="34" charset="0"/>
              </a:rPr>
              <a:t>   v                       v</a:t>
            </a:r>
          </a:p>
          <a:p>
            <a:pPr marL="0" indent="0" algn="ctr">
              <a:buNone/>
            </a:pPr>
            <a:r>
              <a:rPr lang="en-US" sz="2400" b="1" dirty="0">
                <a:latin typeface="Cisco Sans" panose="020B0503020201020303" pitchFamily="34" charset="0"/>
              </a:rPr>
              <a:t>    +--------+             +--------+</a:t>
            </a:r>
          </a:p>
          <a:p>
            <a:pPr marL="0" indent="0" algn="ctr">
              <a:buNone/>
            </a:pPr>
            <a:r>
              <a:rPr lang="en-US" sz="2400" b="1" dirty="0">
                <a:latin typeface="Cisco Sans" panose="020B0503020201020303" pitchFamily="34" charset="0"/>
              </a:rPr>
              <a:t>     Project A                 Project B</a:t>
            </a:r>
          </a:p>
          <a:p>
            <a:pPr marL="0" indent="0" algn="ctr">
              <a:buNone/>
            </a:pPr>
            <a:r>
              <a:rPr lang="en-US" sz="2400" b="1" dirty="0">
                <a:latin typeface="Cisco Sans" panose="020B0503020201020303" pitchFamily="34" charset="0"/>
              </a:rPr>
              <a:t>    +--------+             +--------+</a:t>
            </a:r>
            <a:endParaRPr lang="en-US" sz="2800" b="1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86164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Terraform Modules </a:t>
            </a:r>
            <a:r>
              <a:rPr lang="en-US" sz="2800" cap="none" dirty="0">
                <a:latin typeface="Cisco Sans" panose="020B0503020201020303" pitchFamily="34" charset="0"/>
              </a:rPr>
              <a:t>(continued)</a:t>
            </a:r>
            <a:endParaRPr lang="en-US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678" y="1270660"/>
            <a:ext cx="11372397" cy="469075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Best Practices for Module Development</a:t>
            </a:r>
            <a:r>
              <a:rPr lang="en-US" sz="3200" dirty="0">
                <a:latin typeface="Cisco Sans" panose="020B0503020201020303" pitchFamily="34" charset="0"/>
              </a:rPr>
              <a:t>: Follow best practices such as using clear naming conventions, documenting modules, and maintaining backward compatibility.</a:t>
            </a:r>
          </a:p>
          <a:p>
            <a:endParaRPr lang="en-US" sz="32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Example Module Usage</a:t>
            </a:r>
            <a:r>
              <a:rPr lang="en-US" sz="3200" dirty="0">
                <a:latin typeface="Cisco Sans" panose="020B0503020201020303" pitchFamily="34" charset="0"/>
              </a:rPr>
              <a:t>: Demonstrate how to create a reusable module and incorporate it into a project for consistent resource provisioning.</a:t>
            </a:r>
          </a:p>
        </p:txBody>
      </p:sp>
    </p:spTree>
    <p:extLst>
      <p:ext uri="{BB962C8B-B14F-4D97-AF65-F5344CB8AC3E}">
        <p14:creationId xmlns:p14="http://schemas.microsoft.com/office/powerpoint/2010/main" val="14765733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4785" y="4636134"/>
            <a:ext cx="10131427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Advanced Terraform Concepts</a:t>
            </a:r>
          </a:p>
        </p:txBody>
      </p:sp>
      <p:pic>
        <p:nvPicPr>
          <p:cNvPr id="13314" name="Picture 2" descr="Image">
            <a:extLst>
              <a:ext uri="{FF2B5EF4-FFF2-40B4-BE49-F238E27FC236}">
                <a16:creationId xmlns:a16="http://schemas.microsoft.com/office/drawing/2014/main" id="{E61A4284-E5E9-DC61-E2A9-11E0C7CAC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865" y="239038"/>
            <a:ext cx="4890370" cy="4890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42024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130629"/>
            <a:ext cx="10131425" cy="1197429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Advanced Terraform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881" y="1728410"/>
            <a:ext cx="11910745" cy="3649133"/>
          </a:xfrm>
        </p:spPr>
        <p:txBody>
          <a:bodyPr>
            <a:normAutofit lnSpcReduction="10000"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Terraform Workspaces</a:t>
            </a:r>
            <a:r>
              <a:rPr lang="en-US" sz="3200" dirty="0">
                <a:latin typeface="Cisco Sans" panose="020B0503020201020303" pitchFamily="34" charset="0"/>
              </a:rPr>
              <a:t>: Workspaces allow for managing multiple instances of a single configuration, enabling separate environments like dev, staging, and production.</a:t>
            </a:r>
          </a:p>
          <a:p>
            <a:endParaRPr lang="en-US" sz="32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Use Cases for Workspaces</a:t>
            </a:r>
            <a:r>
              <a:rPr lang="en-US" sz="3200" dirty="0">
                <a:latin typeface="Cisco Sans" panose="020B0503020201020303" pitchFamily="34" charset="0"/>
              </a:rPr>
              <a:t>: Implement different configurations for multiple environments without changing the code, making management easier and reducing errors.</a:t>
            </a:r>
          </a:p>
        </p:txBody>
      </p:sp>
    </p:spTree>
    <p:extLst>
      <p:ext uri="{BB962C8B-B14F-4D97-AF65-F5344CB8AC3E}">
        <p14:creationId xmlns:p14="http://schemas.microsoft.com/office/powerpoint/2010/main" val="4133829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132522"/>
            <a:ext cx="10131425" cy="1199322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Advanced Terraform Concepts </a:t>
            </a:r>
            <a:r>
              <a:rPr lang="en-US" sz="2800" cap="none" dirty="0">
                <a:latin typeface="Cisco Sans" panose="020B0503020201020303" pitchFamily="34" charset="0"/>
              </a:rPr>
              <a:t>(continued)</a:t>
            </a:r>
            <a:endParaRPr lang="en-US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527" y="1246909"/>
            <a:ext cx="11720945" cy="483325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Remote State Management</a:t>
            </a:r>
            <a:r>
              <a:rPr lang="en-US" sz="3200" dirty="0">
                <a:latin typeface="Cisco Sans" panose="020B0503020201020303" pitchFamily="34" charset="0"/>
              </a:rPr>
              <a:t>: Store Terraform state files remotely to enable team collaboration and maintain state consistency.</a:t>
            </a:r>
          </a:p>
          <a:p>
            <a:endParaRPr lang="en-US" sz="32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Terraform Cloud and Enterprise</a:t>
            </a:r>
            <a:r>
              <a:rPr lang="en-US" sz="3200" dirty="0">
                <a:latin typeface="Cisco Sans" panose="020B0503020201020303" pitchFamily="34" charset="0"/>
              </a:rPr>
              <a:t>: Utilize Terraform Cloud or Enterprise for enhanced collaboration, governance, and operational control over infrastructure.</a:t>
            </a:r>
          </a:p>
        </p:txBody>
      </p:sp>
    </p:spTree>
    <p:extLst>
      <p:ext uri="{BB962C8B-B14F-4D97-AF65-F5344CB8AC3E}">
        <p14:creationId xmlns:p14="http://schemas.microsoft.com/office/powerpoint/2010/main" val="31003965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514" y="-347019"/>
            <a:ext cx="10907486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Integrating Terraform with Other Tools</a:t>
            </a:r>
          </a:p>
        </p:txBody>
      </p:sp>
      <p:pic>
        <p:nvPicPr>
          <p:cNvPr id="14338" name="Picture 2" descr="Image">
            <a:extLst>
              <a:ext uri="{FF2B5EF4-FFF2-40B4-BE49-F238E27FC236}">
                <a16:creationId xmlns:a16="http://schemas.microsoft.com/office/drawing/2014/main" id="{65F23392-02E6-7D0B-2928-CE45EC787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9917" y="1554271"/>
            <a:ext cx="4534422" cy="4534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9508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Integrating Terraform with Other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591" y="1545773"/>
            <a:ext cx="11198087" cy="42672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28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CI/CD Integration</a:t>
            </a:r>
            <a:r>
              <a:rPr lang="en-US" sz="3200" dirty="0">
                <a:latin typeface="Cisco Sans" panose="020B0503020201020303" pitchFamily="34" charset="0"/>
              </a:rPr>
              <a:t>: Automate Terraform deployments using CI/CD pipelines with tools like Jenkins, GitLab CI, or GitHub Actions.</a:t>
            </a:r>
          </a:p>
          <a:p>
            <a:endParaRPr lang="en-US" sz="32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Benefits of CI/CD</a:t>
            </a:r>
            <a:r>
              <a:rPr lang="en-US" sz="3200" dirty="0">
                <a:latin typeface="Cisco Sans" panose="020B0503020201020303" pitchFamily="34" charset="0"/>
              </a:rPr>
              <a:t>: Ensure continuous delivery and integration of infrastructure changes, reducing manual intervention and increasing deployment speed</a:t>
            </a: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Cisco Sans" panose="020B0503020201020303" pitchFamily="34" charset="0"/>
              </a:rPr>
              <a:t>.</a:t>
            </a:r>
            <a:endParaRPr lang="en-US" sz="32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1001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>
            <a:normAutofit fontScale="90000"/>
          </a:bodyPr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Integrating Terraform with Other Tools </a:t>
            </a:r>
            <a:r>
              <a:rPr lang="en-US" sz="2700" cap="none" dirty="0">
                <a:latin typeface="Cisco Sans" panose="020B0503020201020303" pitchFamily="34" charset="0"/>
              </a:rPr>
              <a:t>(continued)</a:t>
            </a:r>
            <a:endParaRPr lang="en-US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591" y="1545773"/>
            <a:ext cx="11198087" cy="426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Using Terraform with Ansible</a:t>
            </a:r>
            <a:r>
              <a:rPr lang="en-US" sz="3200" dirty="0">
                <a:latin typeface="Cisco Sans" panose="020B0503020201020303" pitchFamily="34" charset="0"/>
              </a:rPr>
              <a:t>: Combine Terraform for infrastructure provisioning with Ansible for configuration management for a comprehensive automation solution.</a:t>
            </a:r>
          </a:p>
          <a:p>
            <a:pPr marL="0" indent="0">
              <a:buNone/>
            </a:pPr>
            <a:endParaRPr lang="en-US" sz="3200" dirty="0">
              <a:latin typeface="Cisco Sans" panose="020B0503020201020303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Monitoring and Logging</a:t>
            </a:r>
            <a:r>
              <a:rPr lang="en-US" sz="3200" dirty="0">
                <a:latin typeface="Cisco Sans" panose="020B0503020201020303" pitchFamily="34" charset="0"/>
              </a:rPr>
              <a:t>: Integrate monitoring tools (e.g., Prometheus, Grafana) and logging solutions (e.g., ELK stack) to track and analyze infrastructure performance.</a:t>
            </a:r>
            <a:endParaRPr lang="en-US" sz="36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921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2065" y="4246733"/>
            <a:ext cx="10131427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Real-World Use Cases and Examples</a:t>
            </a:r>
          </a:p>
        </p:txBody>
      </p:sp>
      <p:pic>
        <p:nvPicPr>
          <p:cNvPr id="6148" name="Picture 4" descr="Image">
            <a:extLst>
              <a:ext uri="{FF2B5EF4-FFF2-40B4-BE49-F238E27FC236}">
                <a16:creationId xmlns:a16="http://schemas.microsoft.com/office/drawing/2014/main" id="{E05619BB-E5FE-303F-6CCD-EFCA336AA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6556" y="187889"/>
            <a:ext cx="4628367" cy="4628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7183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2B42D-97A1-DD68-BB84-922809072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520" y="95789"/>
            <a:ext cx="10131425" cy="94593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cap="none" dirty="0">
                <a:latin typeface="Cisco Sans" panose="020B0503020201020303" pitchFamily="34" charset="0"/>
              </a:rPr>
              <a:t>Agenda </a:t>
            </a:r>
            <a:r>
              <a:rPr lang="en-US" sz="3100" cap="none" dirty="0">
                <a:latin typeface="Cisco Sans" panose="020B0503020201020303" pitchFamily="34" charset="0"/>
              </a:rPr>
              <a:t>(continued)</a:t>
            </a:r>
            <a:endParaRPr lang="en-US" sz="6000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E5E1F-3887-E842-4B67-E5C7715B8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055" y="1041721"/>
            <a:ext cx="10131425" cy="5192111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isco Sans" panose="020B0503020201020303" pitchFamily="34" charset="0"/>
              </a:rPr>
              <a:t>Advanced Terraform Concepts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Integrating Terraform with Other Tools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Real-World Use Cases and Examples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Terraform Community and Resources</a:t>
            </a:r>
          </a:p>
          <a:p>
            <a:r>
              <a:rPr lang="en-US" sz="2800" dirty="0">
                <a:latin typeface="Cisco Sans" panose="020B0503020201020303" pitchFamily="34" charset="0"/>
              </a:rPr>
              <a:t>Q&amp;A Session</a:t>
            </a:r>
          </a:p>
        </p:txBody>
      </p:sp>
    </p:spTree>
    <p:extLst>
      <p:ext uri="{BB962C8B-B14F-4D97-AF65-F5344CB8AC3E}">
        <p14:creationId xmlns:p14="http://schemas.microsoft.com/office/powerpoint/2010/main" val="25110711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Real-World Use Cases and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260" y="1282535"/>
            <a:ext cx="11566565" cy="466700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Multi-Cloud Deployments</a:t>
            </a:r>
            <a:r>
              <a:rPr lang="en-US" sz="3200" dirty="0">
                <a:latin typeface="Cisco Sans" panose="020B0503020201020303" pitchFamily="34" charset="0"/>
              </a:rPr>
              <a:t>: Manage and provision resources across multiple cloud providers (AWS, Azure, GCP) using a single Terraform configuration.</a:t>
            </a:r>
          </a:p>
          <a:p>
            <a:endParaRPr lang="en-US" sz="32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Hybrid Cloud Environments</a:t>
            </a:r>
            <a:r>
              <a:rPr lang="en-US" sz="3200" dirty="0">
                <a:latin typeface="Cisco Sans" panose="020B0503020201020303" pitchFamily="34" charset="0"/>
              </a:rPr>
              <a:t>: Implement hybrid cloud architectures by provisioning resources both on-premises and in the cloud.</a:t>
            </a:r>
          </a:p>
        </p:txBody>
      </p:sp>
    </p:spTree>
    <p:extLst>
      <p:ext uri="{BB962C8B-B14F-4D97-AF65-F5344CB8AC3E}">
        <p14:creationId xmlns:p14="http://schemas.microsoft.com/office/powerpoint/2010/main" val="9937275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>
            <a:normAutofit/>
          </a:bodyPr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Real-World Use Cases and Examples </a:t>
            </a:r>
            <a:r>
              <a:rPr lang="en-US" sz="2700" cap="none" dirty="0">
                <a:latin typeface="Cisco Sans" panose="020B0503020201020303" pitchFamily="34" charset="0"/>
              </a:rPr>
              <a:t>(continued)</a:t>
            </a:r>
            <a:endParaRPr lang="en-US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966" y="1209303"/>
            <a:ext cx="11614068" cy="484711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Disaster Recovery Automation</a:t>
            </a:r>
            <a:r>
              <a:rPr lang="en-US" sz="3200" dirty="0">
                <a:latin typeface="Cisco Sans" panose="020B0503020201020303" pitchFamily="34" charset="0"/>
              </a:rPr>
              <a:t>: Automate the setup and maintenance of disaster recovery environments to ensure business continuity.</a:t>
            </a:r>
          </a:p>
          <a:p>
            <a:endParaRPr lang="en-US" sz="32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Scalable Infrastructure</a:t>
            </a:r>
            <a:r>
              <a:rPr lang="en-US" sz="3200" dirty="0">
                <a:latin typeface="Cisco Sans" panose="020B0503020201020303" pitchFamily="34" charset="0"/>
              </a:rPr>
              <a:t>: Use Terraform to automatically scale resources up or down based on demand, ensuring cost-efficiency and performance.</a:t>
            </a:r>
          </a:p>
        </p:txBody>
      </p:sp>
    </p:spTree>
    <p:extLst>
      <p:ext uri="{BB962C8B-B14F-4D97-AF65-F5344CB8AC3E}">
        <p14:creationId xmlns:p14="http://schemas.microsoft.com/office/powerpoint/2010/main" val="17046709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372" y="-593441"/>
            <a:ext cx="10131427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Terraform Community and Resources</a:t>
            </a:r>
          </a:p>
        </p:txBody>
      </p:sp>
      <p:pic>
        <p:nvPicPr>
          <p:cNvPr id="5124" name="Picture 4" descr="Image">
            <a:extLst>
              <a:ext uri="{FF2B5EF4-FFF2-40B4-BE49-F238E27FC236}">
                <a16:creationId xmlns:a16="http://schemas.microsoft.com/office/drawing/2014/main" id="{847DE928-250E-1833-9A45-0C397402B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767" y="1390388"/>
            <a:ext cx="4916466" cy="491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21540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Terraform Community and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260" y="1282535"/>
            <a:ext cx="11566565" cy="466700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Official Documentation and Tutorials</a:t>
            </a:r>
            <a:r>
              <a:rPr lang="en-US" sz="3200" dirty="0">
                <a:latin typeface="Cisco Sans" panose="020B0503020201020303" pitchFamily="34" charset="0"/>
              </a:rPr>
              <a:t>: Access detailed guides, tutorials, and examples from the Terraform documentation site.</a:t>
            </a:r>
          </a:p>
          <a:p>
            <a:endParaRPr lang="en-US" sz="32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Community Forums and Support</a:t>
            </a:r>
            <a:r>
              <a:rPr lang="en-US" sz="3200" dirty="0">
                <a:latin typeface="Cisco Sans" panose="020B0503020201020303" pitchFamily="34" charset="0"/>
              </a:rPr>
              <a:t>: Join forums like </a:t>
            </a:r>
            <a:r>
              <a:rPr lang="en-US" sz="3200" dirty="0" err="1">
                <a:latin typeface="Cisco Sans" panose="020B0503020201020303" pitchFamily="34" charset="0"/>
              </a:rPr>
              <a:t>HashiCorp</a:t>
            </a:r>
            <a:r>
              <a:rPr lang="en-US" sz="3200" dirty="0">
                <a:latin typeface="Cisco Sans" panose="020B0503020201020303" pitchFamily="34" charset="0"/>
              </a:rPr>
              <a:t> Discuss, Stack Overflow, and Reddit to seek help and share knowledge.</a:t>
            </a:r>
          </a:p>
        </p:txBody>
      </p:sp>
    </p:spTree>
    <p:extLst>
      <p:ext uri="{BB962C8B-B14F-4D97-AF65-F5344CB8AC3E}">
        <p14:creationId xmlns:p14="http://schemas.microsoft.com/office/powerpoint/2010/main" val="33034757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>
            <a:normAutofit/>
          </a:bodyPr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Terraform Community and Resources </a:t>
            </a:r>
            <a:r>
              <a:rPr lang="en-US" sz="2700" cap="none" dirty="0">
                <a:latin typeface="Cisco Sans" panose="020B0503020201020303" pitchFamily="34" charset="0"/>
              </a:rPr>
              <a:t>(continued)</a:t>
            </a:r>
            <a:endParaRPr lang="en-US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260" y="1282535"/>
            <a:ext cx="11566565" cy="466700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Ansible Galaxy and Module Registry</a:t>
            </a:r>
            <a:r>
              <a:rPr lang="en-US" sz="3200" dirty="0">
                <a:latin typeface="Cisco Sans" panose="020B0503020201020303" pitchFamily="34" charset="0"/>
              </a:rPr>
              <a:t>: Discover and share Terraform modules on the official registry to accelerate development.</a:t>
            </a:r>
          </a:p>
          <a:p>
            <a:endParaRPr lang="en-US" sz="3200" dirty="0">
              <a:latin typeface="Cisco Sans" panose="020B0503020201020303" pitchFamily="34" charset="0"/>
            </a:endParaRPr>
          </a:p>
          <a:p>
            <a:r>
              <a:rPr lang="en-US" sz="3200" dirty="0">
                <a:solidFill>
                  <a:schemeClr val="accent5"/>
                </a:solidFill>
                <a:latin typeface="Cisco Sans" panose="020B0503020201020303" pitchFamily="34" charset="0"/>
              </a:rPr>
              <a:t>Further Learning Paths</a:t>
            </a:r>
            <a:r>
              <a:rPr lang="en-US" sz="3200" dirty="0">
                <a:latin typeface="Cisco Sans" panose="020B0503020201020303" pitchFamily="34" charset="0"/>
              </a:rPr>
              <a:t>: Explore advanced topics through books, online courses, and certification programs to deepen your Terraform expertise.</a:t>
            </a:r>
          </a:p>
        </p:txBody>
      </p:sp>
    </p:spTree>
    <p:extLst>
      <p:ext uri="{BB962C8B-B14F-4D97-AF65-F5344CB8AC3E}">
        <p14:creationId xmlns:p14="http://schemas.microsoft.com/office/powerpoint/2010/main" val="22514692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689" y="3429000"/>
            <a:ext cx="10131427" cy="1468800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Questions?</a:t>
            </a:r>
          </a:p>
        </p:txBody>
      </p:sp>
      <p:pic>
        <p:nvPicPr>
          <p:cNvPr id="10" name="Picture 9" descr="Magnifying glass and question mark">
            <a:extLst>
              <a:ext uri="{FF2B5EF4-FFF2-40B4-BE49-F238E27FC236}">
                <a16:creationId xmlns:a16="http://schemas.microsoft.com/office/drawing/2014/main" id="{F277BD52-A490-6D2F-1E72-C8896530319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3652661" y="568923"/>
            <a:ext cx="5084394" cy="2860077"/>
          </a:xfrm>
          <a:prstGeom prst="rect">
            <a:avLst/>
          </a:prstGeom>
          <a:solidFill>
            <a:srgbClr val="00B050"/>
          </a:solidFill>
        </p:spPr>
      </p:pic>
    </p:spTree>
    <p:extLst>
      <p:ext uri="{BB962C8B-B14F-4D97-AF65-F5344CB8AC3E}">
        <p14:creationId xmlns:p14="http://schemas.microsoft.com/office/powerpoint/2010/main" val="34683926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933" y="5126039"/>
            <a:ext cx="10131427" cy="1468800"/>
          </a:xfrm>
        </p:spPr>
        <p:txBody>
          <a:bodyPr>
            <a:normAutofit fontScale="90000"/>
          </a:bodyPr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Thank you!</a:t>
            </a:r>
            <a:br>
              <a:rPr lang="en-US" cap="none" dirty="0">
                <a:latin typeface="Cisco Sans" panose="020B0503020201020303" pitchFamily="34" charset="0"/>
              </a:rPr>
            </a:br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The Lab will be next.</a:t>
            </a:r>
          </a:p>
        </p:txBody>
      </p:sp>
      <p:pic>
        <p:nvPicPr>
          <p:cNvPr id="15362" name="Picture 2" descr="Image">
            <a:extLst>
              <a:ext uri="{FF2B5EF4-FFF2-40B4-BE49-F238E27FC236}">
                <a16:creationId xmlns:a16="http://schemas.microsoft.com/office/drawing/2014/main" id="{891A393A-9526-8B0E-AE1F-9732C10B9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040" y="146943"/>
            <a:ext cx="4553211" cy="4553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9993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6" y="342900"/>
            <a:ext cx="10131427" cy="925689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Introduction to Terraform</a:t>
            </a:r>
          </a:p>
        </p:txBody>
      </p:sp>
      <p:pic>
        <p:nvPicPr>
          <p:cNvPr id="8194" name="Picture 2" descr="Image">
            <a:extLst>
              <a:ext uri="{FF2B5EF4-FFF2-40B4-BE49-F238E27FC236}">
                <a16:creationId xmlns:a16="http://schemas.microsoft.com/office/drawing/2014/main" id="{903D07A4-B742-A8EB-4A41-D4F38A9D8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2839" y="1623060"/>
            <a:ext cx="4846320" cy="484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7815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Introduction to Terraform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515" y="1066800"/>
            <a:ext cx="11473841" cy="5440016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Overview of Infrastructure as Code (</a:t>
            </a:r>
            <a:r>
              <a:rPr lang="en-US" sz="2800" dirty="0" err="1">
                <a:solidFill>
                  <a:schemeClr val="accent5"/>
                </a:solidFill>
                <a:latin typeface="Cisco Sans" panose="020B0503020201020303" pitchFamily="34" charset="0"/>
              </a:rPr>
              <a:t>IaC</a:t>
            </a:r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)</a:t>
            </a:r>
            <a:r>
              <a:rPr lang="en-US" sz="2800" dirty="0">
                <a:latin typeface="Cisco Sans" panose="020B0503020201020303" pitchFamily="34" charset="0"/>
              </a:rPr>
              <a:t>:</a:t>
            </a:r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 </a:t>
            </a:r>
            <a:r>
              <a:rPr lang="en-US" sz="2800" dirty="0" err="1">
                <a:latin typeface="Cisco Sans" panose="020B0503020201020303" pitchFamily="34" charset="0"/>
              </a:rPr>
              <a:t>IaC</a:t>
            </a:r>
            <a:r>
              <a:rPr lang="en-US" sz="2800" dirty="0">
                <a:latin typeface="Cisco Sans" panose="020B0503020201020303" pitchFamily="34" charset="0"/>
              </a:rPr>
              <a:t> is a practice of managing and provisioning computing infrastructure through machine-readable scripts rather than physical hardware configuration or interactive configuration tools.</a:t>
            </a:r>
          </a:p>
          <a:p>
            <a:pPr marL="0" indent="0">
              <a:buNone/>
            </a:pPr>
            <a:endParaRPr lang="en-US" sz="2800" dirty="0">
              <a:solidFill>
                <a:schemeClr val="accent1">
                  <a:lumMod val="60000"/>
                  <a:lumOff val="40000"/>
                </a:schemeClr>
              </a:solidFill>
              <a:latin typeface="Cisco Sans" panose="020B0503020201020303" pitchFamily="34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What is Terraform?</a:t>
            </a:r>
            <a:r>
              <a:rPr lang="en-US" sz="2800" dirty="0">
                <a:latin typeface="Cisco Sans" panose="020B0503020201020303" pitchFamily="34" charset="0"/>
              </a:rPr>
              <a:t>:</a:t>
            </a:r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 </a:t>
            </a:r>
            <a:r>
              <a:rPr lang="en-US" sz="2800" dirty="0">
                <a:latin typeface="Cisco Sans" panose="020B0503020201020303" pitchFamily="34" charset="0"/>
              </a:rPr>
              <a:t>Terraform is an open-source tool for building, changing, and versioning infrastructure safely and efficiently. It is used to manage both low-level components like compute instances and high-level components like DNS entries.</a:t>
            </a:r>
            <a:endParaRPr lang="en-US" sz="9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065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Introduction to Terraform </a:t>
            </a:r>
            <a:r>
              <a:rPr lang="en-US" sz="2400" cap="none" dirty="0">
                <a:latin typeface="Cisco Sans" panose="020B0503020201020303" pitchFamily="34" charset="0"/>
              </a:rPr>
              <a:t>(continued)</a:t>
            </a:r>
            <a:endParaRPr lang="en-US" cap="none" dirty="0">
              <a:latin typeface="Cisco Sans" panose="020B05030202010203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6543" y="1197430"/>
            <a:ext cx="10131425" cy="4887686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Key Features</a:t>
            </a:r>
            <a:r>
              <a:rPr lang="en-US" sz="2800" dirty="0">
                <a:latin typeface="Cisco Sans" panose="020B0503020201020303" pitchFamily="34" charset="0"/>
              </a:rPr>
              <a:t>: Terraform provides declarative configuration, execution plans, resource graphing, and change automation.</a:t>
            </a:r>
          </a:p>
          <a:p>
            <a:endParaRPr lang="en-US" sz="2800" dirty="0">
              <a:latin typeface="Cisco Sans" panose="020B0503020201020303" pitchFamily="34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Benefits</a:t>
            </a:r>
            <a:r>
              <a:rPr lang="en-US" sz="2800" dirty="0">
                <a:latin typeface="Cisco Sans" panose="020B0503020201020303" pitchFamily="34" charset="0"/>
              </a:rPr>
              <a:t>: Simplifies infrastructure management, promotes consistency, improves scalability, and facilitates collaboration through version control.</a:t>
            </a:r>
            <a:endParaRPr lang="en-US" sz="24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796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75000"/>
              </a:schemeClr>
            </a:gs>
            <a:gs pos="100000">
              <a:schemeClr val="accent3">
                <a:lumMod val="5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4C1-A41D-067E-F34B-92081CC3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485" y="245314"/>
            <a:ext cx="10823028" cy="1468800"/>
          </a:xfrm>
        </p:spPr>
        <p:txBody>
          <a:bodyPr/>
          <a:lstStyle/>
          <a:p>
            <a:r>
              <a:rPr lang="en-US" cap="none" dirty="0">
                <a:latin typeface="Cisco Sans" panose="020B0503020201020303" pitchFamily="34" charset="0"/>
              </a:rPr>
              <a:t>Getting Started with Terraform</a:t>
            </a:r>
          </a:p>
        </p:txBody>
      </p:sp>
      <p:pic>
        <p:nvPicPr>
          <p:cNvPr id="9218" name="Picture 2" descr="Image">
            <a:extLst>
              <a:ext uri="{FF2B5EF4-FFF2-40B4-BE49-F238E27FC236}">
                <a16:creationId xmlns:a16="http://schemas.microsoft.com/office/drawing/2014/main" id="{C22869FF-FB1A-764E-79FC-0F318FA0B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580" y="2177846"/>
            <a:ext cx="4434840" cy="4434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455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389467"/>
            <a:ext cx="10131425" cy="1456267"/>
          </a:xfrm>
        </p:spPr>
        <p:txBody>
          <a:bodyPr/>
          <a:lstStyle/>
          <a:p>
            <a:pPr algn="ctr"/>
            <a:br>
              <a:rPr lang="en-US" cap="none" dirty="0">
                <a:latin typeface="Cisco Sans" panose="020B0503020201020303" pitchFamily="34" charset="0"/>
              </a:rPr>
            </a:br>
            <a:r>
              <a:rPr lang="en-US" cap="none" dirty="0">
                <a:latin typeface="Cisco Sans" panose="020B0503020201020303" pitchFamily="34" charset="0"/>
              </a:rPr>
              <a:t>Getting Started with Terraform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389" y="1066800"/>
            <a:ext cx="10571220" cy="480060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Installation and Setup</a:t>
            </a:r>
            <a:r>
              <a:rPr lang="en-US" sz="2800" dirty="0">
                <a:latin typeface="Cisco Sans" panose="020B0503020201020303" pitchFamily="34" charset="0"/>
              </a:rPr>
              <a:t>: Download and install Terraform on your local machine from the official website. Set up your environment by configuring provider credentials.</a:t>
            </a:r>
          </a:p>
          <a:p>
            <a:endParaRPr lang="en-US" sz="2800" dirty="0">
              <a:latin typeface="Cisco Sans" panose="020B0503020201020303" pitchFamily="34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Cisco Sans" panose="020B0503020201020303" pitchFamily="34" charset="0"/>
              </a:rPr>
              <a:t>Understanding Terraform Configuration Files</a:t>
            </a:r>
            <a:r>
              <a:rPr lang="en-US" sz="2800" dirty="0">
                <a:latin typeface="Cisco Sans" panose="020B0503020201020303" pitchFamily="34" charset="0"/>
              </a:rPr>
              <a:t>: Configuration files are written in </a:t>
            </a:r>
            <a:r>
              <a:rPr lang="en-US" sz="2800" dirty="0" err="1">
                <a:latin typeface="Cisco Sans" panose="020B0503020201020303" pitchFamily="34" charset="0"/>
              </a:rPr>
              <a:t>HashiCorp</a:t>
            </a:r>
            <a:r>
              <a:rPr lang="en-US" sz="2800" dirty="0">
                <a:latin typeface="Cisco Sans" panose="020B0503020201020303" pitchFamily="34" charset="0"/>
              </a:rPr>
              <a:t> Configuration Language (HCL) and define the desired state of your infrastructure.</a:t>
            </a:r>
            <a:endParaRPr lang="en-US" sz="2400" dirty="0"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619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14000"/>
              </a:schemeClr>
            </a:gs>
            <a:gs pos="100000">
              <a:schemeClr val="accent5">
                <a:lumMod val="75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9DDE-BA1F-2281-1394-3777F78E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-144539"/>
            <a:ext cx="10131425" cy="1456267"/>
          </a:xfrm>
        </p:spPr>
        <p:txBody>
          <a:bodyPr/>
          <a:lstStyle/>
          <a:p>
            <a:pPr algn="ctr"/>
            <a:r>
              <a:rPr lang="en-US" cap="none" dirty="0">
                <a:latin typeface="Cisco Sans" panose="020B0503020201020303" pitchFamily="34" charset="0"/>
              </a:rPr>
              <a:t>Directory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4F4B-B844-3C40-04BA-C537382F1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0516" y="1417746"/>
            <a:ext cx="10383265" cy="49312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latin typeface="Cisco Sans" panose="020B0503020201020303" pitchFamily="34" charset="0"/>
              </a:rPr>
              <a:t>my-terraform-project/</a:t>
            </a:r>
          </a:p>
          <a:p>
            <a:pPr marL="0" indent="0">
              <a:buNone/>
            </a:pPr>
            <a:r>
              <a:rPr lang="en-US" sz="2400" dirty="0">
                <a:latin typeface="Cisco Sans" panose="020B0503020201020303" pitchFamily="34" charset="0"/>
              </a:rPr>
              <a:t>├── </a:t>
            </a:r>
            <a:r>
              <a:rPr lang="en-US" sz="2400" dirty="0" err="1">
                <a:latin typeface="Cisco Sans" panose="020B0503020201020303" pitchFamily="34" charset="0"/>
              </a:rPr>
              <a:t>main</a:t>
            </a:r>
            <a:r>
              <a:rPr lang="en-US" sz="2400" dirty="0" err="1">
                <a:solidFill>
                  <a:schemeClr val="accent5"/>
                </a:solidFill>
                <a:latin typeface="Cisco Sans" panose="020B0503020201020303" pitchFamily="34" charset="0"/>
              </a:rPr>
              <a:t>.tf</a:t>
            </a:r>
            <a:endParaRPr lang="en-US" sz="2400" dirty="0">
              <a:solidFill>
                <a:schemeClr val="accent5"/>
              </a:solidFill>
              <a:latin typeface="Cisco Sans" panose="020B0503020201020303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isco Sans" panose="020B0503020201020303" pitchFamily="34" charset="0"/>
              </a:rPr>
              <a:t>├── </a:t>
            </a:r>
            <a:r>
              <a:rPr lang="en-US" sz="2400" dirty="0" err="1">
                <a:latin typeface="Cisco Sans" panose="020B0503020201020303" pitchFamily="34" charset="0"/>
              </a:rPr>
              <a:t>variables</a:t>
            </a:r>
            <a:r>
              <a:rPr lang="en-US" sz="2400" dirty="0" err="1">
                <a:solidFill>
                  <a:schemeClr val="accent5"/>
                </a:solidFill>
                <a:latin typeface="Cisco Sans" panose="020B0503020201020303" pitchFamily="34" charset="0"/>
              </a:rPr>
              <a:t>.tf</a:t>
            </a:r>
            <a:endParaRPr lang="en-US" sz="2400" dirty="0">
              <a:solidFill>
                <a:schemeClr val="accent5"/>
              </a:solidFill>
              <a:latin typeface="Cisco Sans" panose="020B0503020201020303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isco Sans" panose="020B0503020201020303" pitchFamily="34" charset="0"/>
              </a:rPr>
              <a:t>├── </a:t>
            </a:r>
            <a:r>
              <a:rPr lang="en-US" sz="2400" dirty="0" err="1">
                <a:latin typeface="Cisco Sans" panose="020B0503020201020303" pitchFamily="34" charset="0"/>
              </a:rPr>
              <a:t>outputs</a:t>
            </a:r>
            <a:r>
              <a:rPr lang="en-US" sz="2400" dirty="0" err="1">
                <a:solidFill>
                  <a:schemeClr val="accent5"/>
                </a:solidFill>
                <a:latin typeface="Cisco Sans" panose="020B0503020201020303" pitchFamily="34" charset="0"/>
              </a:rPr>
              <a:t>.tf</a:t>
            </a:r>
            <a:endParaRPr lang="en-US" sz="2400" dirty="0">
              <a:solidFill>
                <a:schemeClr val="accent5"/>
              </a:solidFill>
              <a:latin typeface="Cisco Sans" panose="020B0503020201020303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isco Sans" panose="020B0503020201020303" pitchFamily="34" charset="0"/>
              </a:rPr>
              <a:t>├── modules/</a:t>
            </a:r>
          </a:p>
          <a:p>
            <a:pPr marL="0" indent="0">
              <a:buNone/>
            </a:pPr>
            <a:r>
              <a:rPr lang="en-US" sz="2400" dirty="0">
                <a:latin typeface="Cisco Sans" panose="020B0503020201020303" pitchFamily="34" charset="0"/>
              </a:rPr>
              <a:t>│   └── my-module/</a:t>
            </a:r>
          </a:p>
          <a:p>
            <a:pPr marL="0" indent="0">
              <a:buNone/>
            </a:pPr>
            <a:r>
              <a:rPr lang="en-US" sz="2400" dirty="0">
                <a:latin typeface="Cisco Sans" panose="020B0503020201020303" pitchFamily="34" charset="0"/>
              </a:rPr>
              <a:t>│       ├── </a:t>
            </a:r>
            <a:r>
              <a:rPr lang="en-US" sz="2400" dirty="0" err="1">
                <a:latin typeface="Cisco Sans" panose="020B0503020201020303" pitchFamily="34" charset="0"/>
              </a:rPr>
              <a:t>main</a:t>
            </a:r>
            <a:r>
              <a:rPr lang="en-US" sz="2400" dirty="0" err="1">
                <a:solidFill>
                  <a:schemeClr val="accent5"/>
                </a:solidFill>
                <a:latin typeface="Cisco Sans" panose="020B0503020201020303" pitchFamily="34" charset="0"/>
              </a:rPr>
              <a:t>.tf</a:t>
            </a:r>
            <a:endParaRPr lang="en-US" sz="2400" dirty="0">
              <a:solidFill>
                <a:schemeClr val="accent5"/>
              </a:solidFill>
              <a:latin typeface="Cisco Sans" panose="020B0503020201020303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isco Sans" panose="020B0503020201020303" pitchFamily="34" charset="0"/>
              </a:rPr>
              <a:t>│       ├── </a:t>
            </a:r>
            <a:r>
              <a:rPr lang="en-US" sz="2400" dirty="0" err="1">
                <a:latin typeface="Cisco Sans" panose="020B0503020201020303" pitchFamily="34" charset="0"/>
              </a:rPr>
              <a:t>variables</a:t>
            </a:r>
            <a:r>
              <a:rPr lang="en-US" sz="2400" dirty="0" err="1">
                <a:solidFill>
                  <a:schemeClr val="accent5"/>
                </a:solidFill>
                <a:latin typeface="Cisco Sans" panose="020B0503020201020303" pitchFamily="34" charset="0"/>
              </a:rPr>
              <a:t>.tf</a:t>
            </a:r>
            <a:endParaRPr lang="en-US" sz="2400" dirty="0">
              <a:solidFill>
                <a:schemeClr val="accent5"/>
              </a:solidFill>
              <a:latin typeface="Cisco Sans" panose="020B0503020201020303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isco Sans" panose="020B0503020201020303" pitchFamily="34" charset="0"/>
              </a:rPr>
              <a:t>│       └── </a:t>
            </a:r>
            <a:r>
              <a:rPr lang="en-US" sz="2400" dirty="0" err="1">
                <a:latin typeface="Cisco Sans" panose="020B0503020201020303" pitchFamily="34" charset="0"/>
              </a:rPr>
              <a:t>outputs</a:t>
            </a:r>
            <a:r>
              <a:rPr lang="en-US" sz="2400" dirty="0" err="1">
                <a:solidFill>
                  <a:schemeClr val="accent5"/>
                </a:solidFill>
                <a:latin typeface="Cisco Sans" panose="020B0503020201020303" pitchFamily="34" charset="0"/>
              </a:rPr>
              <a:t>.tf</a:t>
            </a:r>
            <a:endParaRPr lang="en-US" sz="2400" dirty="0">
              <a:solidFill>
                <a:schemeClr val="accent5"/>
              </a:solidFill>
              <a:latin typeface="Cisco Sans" panose="020B0503020201020303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isco Sans" panose="020B0503020201020303" pitchFamily="34" charset="0"/>
              </a:rPr>
              <a:t>└── </a:t>
            </a:r>
            <a:r>
              <a:rPr lang="en-US" sz="2400" dirty="0" err="1">
                <a:latin typeface="Cisco Sans" panose="020B0503020201020303" pitchFamily="34" charset="0"/>
              </a:rPr>
              <a:t>terraform.</a:t>
            </a:r>
            <a:r>
              <a:rPr lang="en-US" sz="2400" dirty="0" err="1">
                <a:solidFill>
                  <a:schemeClr val="accent5"/>
                </a:solidFill>
                <a:latin typeface="Cisco Sans" panose="020B0503020201020303" pitchFamily="34" charset="0"/>
              </a:rPr>
              <a:t>tfstate</a:t>
            </a:r>
            <a:endParaRPr lang="en-US" sz="1400" dirty="0">
              <a:solidFill>
                <a:schemeClr val="accent5"/>
              </a:solidFill>
              <a:latin typeface="Cisco Sans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3379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ASTC2024-vFDW-Template" id="{8174D556-AAEA-0B4A-97ED-BD9C7A179EB6}" vid="{BEDCBDDA-80BF-2249-AB80-8B398E1C82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3559</TotalTime>
  <Words>1276</Words>
  <Application>Microsoft Macintosh PowerPoint</Application>
  <PresentationFormat>Widescreen</PresentationFormat>
  <Paragraphs>180</Paragraphs>
  <Slides>36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Aptos</vt:lpstr>
      <vt:lpstr>Arial</vt:lpstr>
      <vt:lpstr>Calibri</vt:lpstr>
      <vt:lpstr>Calibri Light</vt:lpstr>
      <vt:lpstr>Cisco Sans</vt:lpstr>
      <vt:lpstr>Celestial</vt:lpstr>
      <vt:lpstr>Intro to Terraform</vt:lpstr>
      <vt:lpstr>Agenda</vt:lpstr>
      <vt:lpstr>Agenda (continued)</vt:lpstr>
      <vt:lpstr>Introduction to Terraform</vt:lpstr>
      <vt:lpstr> Introduction to Terraform</vt:lpstr>
      <vt:lpstr> Introduction to Terraform (continued)</vt:lpstr>
      <vt:lpstr>Getting Started with Terraform</vt:lpstr>
      <vt:lpstr> Getting Started with Terraform</vt:lpstr>
      <vt:lpstr>Directory Structure</vt:lpstr>
      <vt:lpstr>Getting Started with Terraform (continued)</vt:lpstr>
      <vt:lpstr>Basic Terraform Workflow</vt:lpstr>
      <vt:lpstr>Terraform Basics</vt:lpstr>
      <vt:lpstr> Terraform Basics</vt:lpstr>
      <vt:lpstr>Terraform Basics (continued)</vt:lpstr>
      <vt:lpstr>Managing Infrastructure with Terraform</vt:lpstr>
      <vt:lpstr> Managing Infrastructure with Terraform</vt:lpstr>
      <vt:lpstr>Terraform Infrastructure  Lifecycle</vt:lpstr>
      <vt:lpstr>Managing Infrastructure with Terraform (continued)</vt:lpstr>
      <vt:lpstr>Terraform Modules</vt:lpstr>
      <vt:lpstr> Terraform Modules</vt:lpstr>
      <vt:lpstr>Module Reuse  Across Projects</vt:lpstr>
      <vt:lpstr> Terraform Modules (continued)</vt:lpstr>
      <vt:lpstr>Advanced Terraform Concepts</vt:lpstr>
      <vt:lpstr>Advanced Terraform Concepts</vt:lpstr>
      <vt:lpstr>Advanced Terraform Concepts (continued)</vt:lpstr>
      <vt:lpstr>Integrating Terraform with Other Tools</vt:lpstr>
      <vt:lpstr> Integrating Terraform with Other Tools</vt:lpstr>
      <vt:lpstr> Integrating Terraform with Other Tools (continued)</vt:lpstr>
      <vt:lpstr>Real-World Use Cases and Examples</vt:lpstr>
      <vt:lpstr> Real-World Use Cases and Examples</vt:lpstr>
      <vt:lpstr> Real-World Use Cases and Examples (continued)</vt:lpstr>
      <vt:lpstr>Terraform Community and Resources</vt:lpstr>
      <vt:lpstr> Terraform Community and Resources</vt:lpstr>
      <vt:lpstr> Terraform Community and Resources (continued)</vt:lpstr>
      <vt:lpstr>Questions?</vt:lpstr>
      <vt:lpstr>Thank you!  The Lab will be next.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Stevenson (alexstev)</dc:creator>
  <cp:lastModifiedBy>Alexander Stevenson (alexstev)</cp:lastModifiedBy>
  <cp:revision>227</cp:revision>
  <dcterms:created xsi:type="dcterms:W3CDTF">2024-05-14T13:09:48Z</dcterms:created>
  <dcterms:modified xsi:type="dcterms:W3CDTF">2024-06-11T14:55:30Z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189e4fd-a2fa-47bf-9b21-17f706ee2968_Enabled">
    <vt:lpwstr>true</vt:lpwstr>
  </property>
  <property fmtid="{D5CDD505-2E9C-101B-9397-08002B2CF9AE}" pid="3" name="MSIP_Label_a189e4fd-a2fa-47bf-9b21-17f706ee2968_SetDate">
    <vt:lpwstr>2024-06-11T14:13:44Z</vt:lpwstr>
  </property>
  <property fmtid="{D5CDD505-2E9C-101B-9397-08002B2CF9AE}" pid="4" name="MSIP_Label_a189e4fd-a2fa-47bf-9b21-17f706ee2968_Method">
    <vt:lpwstr>Privileged</vt:lpwstr>
  </property>
  <property fmtid="{D5CDD505-2E9C-101B-9397-08002B2CF9AE}" pid="5" name="MSIP_Label_a189e4fd-a2fa-47bf-9b21-17f706ee2968_Name">
    <vt:lpwstr>Cisco Public Label</vt:lpwstr>
  </property>
  <property fmtid="{D5CDD505-2E9C-101B-9397-08002B2CF9AE}" pid="6" name="MSIP_Label_a189e4fd-a2fa-47bf-9b21-17f706ee2968_SiteId">
    <vt:lpwstr>5ae1af62-9505-4097-a69a-c1553ef7840e</vt:lpwstr>
  </property>
  <property fmtid="{D5CDD505-2E9C-101B-9397-08002B2CF9AE}" pid="7" name="MSIP_Label_a189e4fd-a2fa-47bf-9b21-17f706ee2968_ActionId">
    <vt:lpwstr>54efafc8-0587-4663-aa6f-3cc094c9c42e</vt:lpwstr>
  </property>
  <property fmtid="{D5CDD505-2E9C-101B-9397-08002B2CF9AE}" pid="8" name="MSIP_Label_a189e4fd-a2fa-47bf-9b21-17f706ee2968_ContentBits">
    <vt:lpwstr>2</vt:lpwstr>
  </property>
  <property fmtid="{D5CDD505-2E9C-101B-9397-08002B2CF9AE}" pid="9" name="ClassificationContentMarkingFooterLocations">
    <vt:lpwstr>Celestial:9</vt:lpwstr>
  </property>
  <property fmtid="{D5CDD505-2E9C-101B-9397-08002B2CF9AE}" pid="10" name="ClassificationContentMarkingFooterText">
    <vt:lpwstr>-</vt:lpwstr>
  </property>
</Properties>
</file>

<file path=docProps/thumbnail.jpeg>
</file>